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73" r:id="rId7"/>
    <p:sldId id="261" r:id="rId8"/>
    <p:sldId id="272" r:id="rId9"/>
    <p:sldId id="263" r:id="rId10"/>
    <p:sldId id="262" r:id="rId11"/>
    <p:sldId id="274" r:id="rId12"/>
    <p:sldId id="264" r:id="rId13"/>
    <p:sldId id="265" r:id="rId14"/>
    <p:sldId id="268" r:id="rId15"/>
    <p:sldId id="275" r:id="rId16"/>
    <p:sldId id="276" r:id="rId17"/>
    <p:sldId id="277" r:id="rId18"/>
    <p:sldId id="266" r:id="rId19"/>
    <p:sldId id="278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62" d="100"/>
          <a:sy n="62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DECFC4-0A4B-408D-B1FA-574666CA0D66}" type="datetimeFigureOut">
              <a:rPr lang="el-GR" smtClean="0"/>
              <a:pPr/>
              <a:t>19/4/2015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425826A-604D-4C8C-91FD-1D9F3AD0B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CFC4-0A4B-408D-B1FA-574666CA0D66}" type="datetimeFigureOut">
              <a:rPr lang="el-GR" smtClean="0"/>
              <a:pPr/>
              <a:t>19/4/2015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26A-604D-4C8C-91FD-1D9F3AD0B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CFC4-0A4B-408D-B1FA-574666CA0D66}" type="datetimeFigureOut">
              <a:rPr lang="el-GR" smtClean="0"/>
              <a:pPr/>
              <a:t>19/4/2015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26A-604D-4C8C-91FD-1D9F3AD0B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DECFC4-0A4B-408D-B1FA-574666CA0D66}" type="datetimeFigureOut">
              <a:rPr lang="el-GR" smtClean="0"/>
              <a:pPr/>
              <a:t>19/4/2015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26A-604D-4C8C-91FD-1D9F3AD0B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DECFC4-0A4B-408D-B1FA-574666CA0D66}" type="datetimeFigureOut">
              <a:rPr lang="el-GR" smtClean="0"/>
              <a:pPr/>
              <a:t>19/4/2015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425826A-604D-4C8C-91FD-1D9F3AD0B8F9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DECFC4-0A4B-408D-B1FA-574666CA0D66}" type="datetimeFigureOut">
              <a:rPr lang="el-GR" smtClean="0"/>
              <a:pPr/>
              <a:t>19/4/2015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425826A-604D-4C8C-91FD-1D9F3AD0B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DECFC4-0A4B-408D-B1FA-574666CA0D66}" type="datetimeFigureOut">
              <a:rPr lang="el-GR" smtClean="0"/>
              <a:pPr/>
              <a:t>19/4/2015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425826A-604D-4C8C-91FD-1D9F3AD0B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CFC4-0A4B-408D-B1FA-574666CA0D66}" type="datetimeFigureOut">
              <a:rPr lang="el-GR" smtClean="0"/>
              <a:pPr/>
              <a:t>19/4/2015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26A-604D-4C8C-91FD-1D9F3AD0B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DECFC4-0A4B-408D-B1FA-574666CA0D66}" type="datetimeFigureOut">
              <a:rPr lang="el-GR" smtClean="0"/>
              <a:pPr/>
              <a:t>19/4/2015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425826A-604D-4C8C-91FD-1D9F3AD0B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DECFC4-0A4B-408D-B1FA-574666CA0D66}" type="datetimeFigureOut">
              <a:rPr lang="el-GR" smtClean="0"/>
              <a:pPr/>
              <a:t>19/4/2015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425826A-604D-4C8C-91FD-1D9F3AD0B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DECFC4-0A4B-408D-B1FA-574666CA0D66}" type="datetimeFigureOut">
              <a:rPr lang="el-GR" smtClean="0"/>
              <a:pPr/>
              <a:t>19/4/2015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425826A-604D-4C8C-91FD-1D9F3AD0B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DECFC4-0A4B-408D-B1FA-574666CA0D66}" type="datetimeFigureOut">
              <a:rPr lang="el-GR" smtClean="0"/>
              <a:pPr/>
              <a:t>19/4/2015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425826A-604D-4C8C-91FD-1D9F3AD0B8F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ehugger.com/green-architecture/smart-energy-glass-turns-on-and-off-generates-electricity.html" TargetMode="External"/><Relationship Id="rId2" Type="http://schemas.openxmlformats.org/officeDocument/2006/relationships/hyperlink" Target="http://home.howstuffworks.com/home-improvement/construction/green/smart-window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vima.gr/science/article/?aid=504012" TargetMode="External"/><Relationship Id="rId5" Type="http://schemas.openxmlformats.org/officeDocument/2006/relationships/hyperlink" Target="http://www.physics4u.gr/faq/lcd.html" TargetMode="External"/><Relationship Id="rId4" Type="http://schemas.openxmlformats.org/officeDocument/2006/relationships/hyperlink" Target="http://www.jvc.eu/3d_monitor/technology/xpol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40544" y="836712"/>
            <a:ext cx="8062912" cy="1800200"/>
          </a:xfrm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cross"/>
          </a:sp3d>
        </p:spPr>
        <p:txBody>
          <a:bodyPr>
            <a:noAutofit/>
          </a:bodyPr>
          <a:lstStyle/>
          <a:p>
            <a:pPr algn="ctr"/>
            <a:r>
              <a:rPr lang="el-GR" sz="5400" b="1" dirty="0" smtClean="0"/>
              <a:t>ΥΓΡΟΙ ΚΡΥΣΤΑΛΛΟΙ </a:t>
            </a:r>
            <a:br>
              <a:rPr lang="el-GR" sz="5400" b="1" dirty="0" smtClean="0"/>
            </a:br>
            <a:r>
              <a:rPr lang="el-GR" sz="5400" b="1" dirty="0" smtClean="0"/>
              <a:t>&amp; ΕΦΑΡΜΟΓΕΣ </a:t>
            </a:r>
            <a:endParaRPr lang="el-GR" sz="54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5328592" cy="244827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l-GR" sz="2400" b="1" dirty="0" err="1" smtClean="0"/>
              <a:t>Αρμακόλα</a:t>
            </a:r>
            <a:r>
              <a:rPr lang="el-GR" sz="2400" b="1" dirty="0" smtClean="0"/>
              <a:t> Ειρήνη</a:t>
            </a:r>
          </a:p>
          <a:p>
            <a:pPr algn="l"/>
            <a:r>
              <a:rPr lang="el-GR" sz="2400" b="1" dirty="0" smtClean="0"/>
              <a:t>Α.Μ.: 837</a:t>
            </a:r>
          </a:p>
          <a:p>
            <a:pPr algn="l"/>
            <a:endParaRPr lang="el-GR" sz="2400" b="1" dirty="0" smtClean="0"/>
          </a:p>
          <a:p>
            <a:pPr algn="l"/>
            <a:r>
              <a:rPr lang="el-GR" sz="2400" b="1" dirty="0" smtClean="0"/>
              <a:t>Μάθημα: </a:t>
            </a:r>
            <a:r>
              <a:rPr lang="el-GR" sz="2400" b="1" dirty="0" err="1" smtClean="0"/>
              <a:t>Μακροκυκλική</a:t>
            </a:r>
            <a:r>
              <a:rPr lang="el-GR" sz="2400" b="1" dirty="0" smtClean="0"/>
              <a:t> και </a:t>
            </a:r>
            <a:r>
              <a:rPr lang="el-GR" sz="2400" b="1" dirty="0" err="1" smtClean="0"/>
              <a:t>υπερμοριακή</a:t>
            </a:r>
            <a:r>
              <a:rPr lang="el-GR" sz="2400" b="1" dirty="0" smtClean="0"/>
              <a:t> χημεία</a:t>
            </a:r>
          </a:p>
          <a:p>
            <a:pPr algn="l"/>
            <a:endParaRPr lang="el-GR" sz="2400" b="1" dirty="0" smtClean="0"/>
          </a:p>
          <a:p>
            <a:pPr algn="l"/>
            <a:r>
              <a:rPr lang="el-GR" sz="2400" b="1" dirty="0" smtClean="0"/>
              <a:t>Υπεύθυνος καθηγητής: </a:t>
            </a:r>
            <a:r>
              <a:rPr lang="el-GR" sz="2400" b="1" dirty="0" err="1" smtClean="0"/>
              <a:t>Κουτσολέλος</a:t>
            </a:r>
            <a:r>
              <a:rPr lang="el-GR" sz="2400" b="1" dirty="0" smtClean="0"/>
              <a:t> Αθανάσιος</a:t>
            </a:r>
          </a:p>
          <a:p>
            <a:pPr algn="l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4807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Smart windows</a:t>
            </a:r>
            <a:r>
              <a:rPr lang="el-GR" sz="2800" b="1" dirty="0" smtClean="0"/>
              <a:t> με υγρούς </a:t>
            </a:r>
            <a:r>
              <a:rPr lang="el-GR" sz="2800" b="1" dirty="0" smtClean="0"/>
              <a:t>κρυστάλλους</a:t>
            </a:r>
            <a:endParaRPr lang="el-GR" sz="2800" b="1" dirty="0" smtClean="0"/>
          </a:p>
          <a:p>
            <a:pPr>
              <a:buNone/>
            </a:pPr>
            <a:endParaRPr lang="el-GR" sz="1600" dirty="0" smtClean="0"/>
          </a:p>
        </p:txBody>
      </p:sp>
      <p:sp>
        <p:nvSpPr>
          <p:cNvPr id="8" name="7 - Ορθογώνιο"/>
          <p:cNvSpPr/>
          <p:nvPr/>
        </p:nvSpPr>
        <p:spPr>
          <a:xfrm>
            <a:off x="323528" y="3356992"/>
            <a:ext cx="4824536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l-GR" dirty="0" smtClean="0"/>
              <a:t>Η </a:t>
            </a:r>
            <a:r>
              <a:rPr lang="el-GR" dirty="0" err="1" smtClean="0"/>
              <a:t>διεπιφάνεια</a:t>
            </a:r>
            <a:r>
              <a:rPr lang="el-GR" dirty="0" smtClean="0"/>
              <a:t> ρυθμίζεται με την εφαρμογή ηλεκτρικού πεδίου.</a:t>
            </a:r>
          </a:p>
          <a:p>
            <a:pPr algn="just">
              <a:buNone/>
            </a:pPr>
            <a:r>
              <a:rPr lang="el-GR" dirty="0" smtClean="0"/>
              <a:t>Πρόκειται για </a:t>
            </a:r>
            <a:r>
              <a:rPr lang="el-GR" dirty="0" err="1" smtClean="0"/>
              <a:t>σταγονία</a:t>
            </a:r>
            <a:r>
              <a:rPr lang="el-GR" dirty="0" smtClean="0"/>
              <a:t> νηματικού υγρού κρύσταλλου διασπαρμένα σε μήτρα διαφανούς πολυμερούς.</a:t>
            </a:r>
          </a:p>
          <a:p>
            <a:pPr algn="just">
              <a:buNone/>
            </a:pPr>
            <a:r>
              <a:rPr lang="el-GR" dirty="0" smtClean="0"/>
              <a:t>Η λειτουργία τους στηρίζεται στην κατάλληλη επιλογή των δεικτών διάθλασης έτσι ώστε ο δείκτης διάθλασης του πολωμένου πολυμερούς να ταυτίζεται με την τιμή νηματικού δείκτη διάθλασης.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3168352" cy="223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3050" y="2132856"/>
            <a:ext cx="361143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59632" y="404664"/>
            <a:ext cx="6696744" cy="19442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 smtClean="0"/>
              <a:t>    Για την εξοικονόμηση ενέργειας οι υγροί κρύσταλλοι φροντίζουν ώστε το σπίτι να είναι ζεστό το χειμώνα και κρύο το καλοκαίρι.</a:t>
            </a:r>
            <a:endParaRPr lang="el-G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744548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36504"/>
          </a:xfrm>
        </p:spPr>
        <p:txBody>
          <a:bodyPr>
            <a:normAutofit fontScale="70000" lnSpcReduction="20000"/>
          </a:bodyPr>
          <a:lstStyle/>
          <a:p>
            <a:r>
              <a:rPr lang="el-GR" sz="3200" b="1" dirty="0" smtClean="0"/>
              <a:t>Η μοριακή δομή του </a:t>
            </a:r>
            <a:r>
              <a:rPr lang="en-US" sz="3200" b="1" dirty="0" smtClean="0"/>
              <a:t>LCP</a:t>
            </a:r>
            <a:r>
              <a:rPr lang="el-GR" sz="3200" b="1" dirty="0" smtClean="0"/>
              <a:t> που δημιουργεί την </a:t>
            </a:r>
            <a:r>
              <a:rPr lang="de-DE" sz="3200" b="1" dirty="0" err="1" smtClean="0"/>
              <a:t>Vectran</a:t>
            </a:r>
            <a:r>
              <a:rPr lang="de-DE" sz="3200" b="1" dirty="0" smtClean="0"/>
              <a:t> </a:t>
            </a:r>
            <a:r>
              <a:rPr lang="el-GR" sz="3200" b="1" dirty="0" smtClean="0"/>
              <a:t>είναι </a:t>
            </a:r>
            <a:r>
              <a:rPr lang="el-GR" sz="3200" b="1" dirty="0" smtClean="0"/>
              <a:t>ένας αρωματικός </a:t>
            </a:r>
            <a:r>
              <a:rPr lang="el-GR" sz="3200" b="1" dirty="0" smtClean="0"/>
              <a:t>πολυεστέρας</a:t>
            </a:r>
            <a:endParaRPr lang="en-US" sz="3200" b="1" dirty="0" smtClean="0"/>
          </a:p>
          <a:p>
            <a:endParaRPr lang="en-US" sz="3200" dirty="0" smtClean="0"/>
          </a:p>
          <a:p>
            <a:pPr algn="just">
              <a:buNone/>
            </a:pPr>
            <a:r>
              <a:rPr lang="de-DE" sz="3200" b="1" dirty="0" err="1" smtClean="0"/>
              <a:t>Vectran</a:t>
            </a:r>
            <a:r>
              <a:rPr lang="el-GR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l-GR" sz="3200" dirty="0" smtClean="0"/>
              <a:t>νήμα  αποτελούμενο  από πολλά  </a:t>
            </a:r>
            <a:r>
              <a:rPr lang="el-GR" sz="3200" dirty="0" err="1" smtClean="0"/>
              <a:t>υγροκρυσταλλικά</a:t>
            </a:r>
            <a:r>
              <a:rPr lang="el-GR" sz="3200" dirty="0" smtClean="0"/>
              <a:t>  </a:t>
            </a:r>
            <a:r>
              <a:rPr lang="el-GR" sz="3200" dirty="0" err="1" smtClean="0"/>
              <a:t>πολυμερικά</a:t>
            </a:r>
            <a:r>
              <a:rPr lang="el-GR" sz="3200" dirty="0" smtClean="0"/>
              <a:t> σώματα (</a:t>
            </a:r>
            <a:r>
              <a:rPr lang="de-DE" sz="3200" dirty="0" smtClean="0"/>
              <a:t>LCP</a:t>
            </a:r>
            <a:r>
              <a:rPr lang="el-GR" sz="3200" dirty="0" smtClean="0"/>
              <a:t>) τα οποία συνδέονται μεταξύ </a:t>
            </a:r>
            <a:r>
              <a:rPr lang="el-GR" sz="3200" dirty="0" smtClean="0"/>
              <a:t>τους δημιουργώντας </a:t>
            </a:r>
            <a:r>
              <a:rPr lang="el-GR" sz="3200" dirty="0" smtClean="0"/>
              <a:t>μια ελικοειδή δομή.</a:t>
            </a:r>
            <a:endParaRPr lang="en-US" sz="3200" dirty="0" smtClean="0"/>
          </a:p>
          <a:p>
            <a:pPr algn="just">
              <a:buNone/>
            </a:pPr>
            <a:endParaRPr lang="el-GR" sz="3200" dirty="0" smtClean="0"/>
          </a:p>
          <a:p>
            <a:pPr algn="just">
              <a:buNone/>
            </a:pPr>
            <a:r>
              <a:rPr lang="el-GR" sz="3200" dirty="0" smtClean="0"/>
              <a:t>Χαρακτηριστικά:</a:t>
            </a:r>
            <a:endParaRPr lang="de-DE" sz="3200" dirty="0" smtClean="0"/>
          </a:p>
          <a:p>
            <a:pPr marL="578358" indent="-514350" algn="just">
              <a:buFont typeface="+mj-lt"/>
              <a:buAutoNum type="arabicPeriod"/>
            </a:pPr>
            <a:r>
              <a:rPr lang="el-GR" sz="3200" dirty="0" smtClean="0"/>
              <a:t>η μόνη διαθέσιμη στο εμπόριο  </a:t>
            </a:r>
            <a:r>
              <a:rPr lang="de-DE" sz="3200" dirty="0" smtClean="0"/>
              <a:t>LCP</a:t>
            </a:r>
            <a:r>
              <a:rPr lang="el-GR" sz="3200" dirty="0" smtClean="0"/>
              <a:t> ίνα σε </a:t>
            </a:r>
            <a:r>
              <a:rPr lang="el-GR" sz="3200" dirty="0" smtClean="0"/>
              <a:t>ελικοειδή</a:t>
            </a:r>
            <a:r>
              <a:rPr lang="el-GR" sz="3200" dirty="0" smtClean="0"/>
              <a:t> </a:t>
            </a:r>
            <a:r>
              <a:rPr lang="el-GR" sz="3200" dirty="0" smtClean="0"/>
              <a:t>μορφή στον κόσμο.</a:t>
            </a:r>
            <a:endParaRPr lang="de-DE" sz="3200" dirty="0" smtClean="0"/>
          </a:p>
          <a:p>
            <a:pPr marL="578358" indent="-514350" algn="just">
              <a:buFont typeface="+mj-lt"/>
              <a:buAutoNum type="arabicPeriod"/>
            </a:pPr>
            <a:r>
              <a:rPr lang="el-GR" sz="3200" dirty="0" smtClean="0"/>
              <a:t>παρουσιάζει  εξαιρετική δύναμη και  ακαμψία. </a:t>
            </a:r>
            <a:endParaRPr lang="de-DE" sz="3200" dirty="0" smtClean="0"/>
          </a:p>
          <a:p>
            <a:pPr marL="578358" indent="-514350" algn="just">
              <a:buFont typeface="+mj-lt"/>
              <a:buAutoNum type="arabicPeriod"/>
            </a:pPr>
            <a:r>
              <a:rPr lang="el-GR" sz="3200" dirty="0" smtClean="0"/>
              <a:t>είναι πέντε φορές ισχυρότερη από το χάλυβα και δέκα φορές ισχυρότερη από το αλουμίνιο.</a:t>
            </a:r>
            <a:endParaRPr lang="de-DE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69160"/>
            <a:ext cx="471942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63688" y="2924944"/>
            <a:ext cx="6264696" cy="7920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l-GR" sz="3200" dirty="0" smtClean="0"/>
              <a:t>Εφαρμογές τις ίνας </a:t>
            </a:r>
            <a:r>
              <a:rPr lang="de-DE" sz="3200" dirty="0" err="1" smtClean="0"/>
              <a:t>Vectran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542857" cy="22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7527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864941" cy="237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21088"/>
            <a:ext cx="3058269" cy="215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Υγροί Κρύσταλλοι στην φύση:</a:t>
            </a:r>
            <a:br>
              <a:rPr lang="el-GR" b="1" dirty="0" smtClean="0"/>
            </a:br>
            <a:r>
              <a:rPr lang="el-GR" b="1" dirty="0" smtClean="0"/>
              <a:t>γυμνοσάλιαγκες και σαλιγκάρια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4149080"/>
            <a:ext cx="8157592" cy="23762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l-GR" dirty="0" smtClean="0"/>
              <a:t>    Η βλέννα που εκκρίνεται από τους γυμνοσάλιαγκες συμπεριφέρεται όπως οι υγροί κρύσταλλοι. Μόρια σε σχήμα ράβδου ευθυγραμμίζονται σε διάφορες βαθμίδες ώστε να ρυθμίσουν το ιξώδες της </a:t>
            </a:r>
            <a:r>
              <a:rPr lang="el-GR" dirty="0" err="1" smtClean="0"/>
              <a:t>βλένης</a:t>
            </a:r>
            <a:r>
              <a:rPr lang="el-GR" dirty="0" smtClean="0"/>
              <a:t> ανάλογα με της συνθήκες του περιβάλλοντος. 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5229225" cy="234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l-GR" b="1" dirty="0" err="1" smtClean="0"/>
              <a:t>Φωτο</a:t>
            </a:r>
            <a:r>
              <a:rPr lang="el-GR" b="1" dirty="0" smtClean="0"/>
              <a:t>-ευθυγράμμιση 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3429000"/>
            <a:ext cx="4906888" cy="30963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l-GR" dirty="0" smtClean="0"/>
              <a:t>Δομές </a:t>
            </a:r>
            <a:r>
              <a:rPr lang="el-GR" dirty="0" smtClean="0"/>
              <a:t>των </a:t>
            </a:r>
            <a:r>
              <a:rPr lang="el-GR" dirty="0" err="1" smtClean="0"/>
              <a:t>φωτο</a:t>
            </a:r>
            <a:r>
              <a:rPr lang="el-GR" dirty="0" smtClean="0"/>
              <a:t>-ευθυγραμμιζόμενων υλικών:</a:t>
            </a:r>
          </a:p>
          <a:p>
            <a:pPr algn="just">
              <a:buNone/>
            </a:pPr>
            <a:r>
              <a:rPr lang="el-GR" dirty="0" smtClean="0"/>
              <a:t>a</a:t>
            </a:r>
            <a:r>
              <a:rPr lang="el-GR" dirty="0" smtClean="0"/>
              <a:t>, </a:t>
            </a:r>
            <a:r>
              <a:rPr lang="el-GR" dirty="0" smtClean="0"/>
              <a:t>b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l-GR" dirty="0" smtClean="0"/>
              <a:t>φυσικά προσροφημένα στρώματα</a:t>
            </a:r>
          </a:p>
          <a:p>
            <a:pPr algn="just">
              <a:buNone/>
            </a:pPr>
            <a:r>
              <a:rPr lang="el-GR" dirty="0" smtClean="0"/>
              <a:t>c</a:t>
            </a:r>
            <a:r>
              <a:rPr lang="el-GR" dirty="0" smtClean="0"/>
              <a:t>, </a:t>
            </a:r>
            <a:r>
              <a:rPr lang="el-GR" dirty="0" smtClean="0"/>
              <a:t>d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l-GR" dirty="0" smtClean="0"/>
              <a:t>χημικά </a:t>
            </a:r>
            <a:r>
              <a:rPr lang="el-GR" dirty="0" smtClean="0"/>
              <a:t>προσροφημένα </a:t>
            </a:r>
            <a:r>
              <a:rPr lang="el-GR" dirty="0" smtClean="0"/>
              <a:t>στρώματα </a:t>
            </a:r>
            <a:r>
              <a:rPr lang="el-GR" dirty="0" smtClean="0"/>
              <a:t>μικρών φωτοευαίσθητων </a:t>
            </a:r>
            <a:r>
              <a:rPr lang="el-GR" dirty="0" smtClean="0"/>
              <a:t>μορίων </a:t>
            </a:r>
          </a:p>
          <a:p>
            <a:pPr algn="just">
              <a:buNone/>
            </a:pPr>
            <a:r>
              <a:rPr lang="en-US" dirty="0" smtClean="0"/>
              <a:t>e</a:t>
            </a:r>
            <a:r>
              <a:rPr lang="el-GR" dirty="0" smtClean="0"/>
              <a:t> </a:t>
            </a:r>
            <a:r>
              <a:rPr lang="el-GR" dirty="0" smtClean="0">
                <a:sym typeface="Wingdings" pitchFamily="2" charset="2"/>
              </a:rPr>
              <a:t></a:t>
            </a:r>
            <a:r>
              <a:rPr lang="el-GR" dirty="0" smtClean="0"/>
              <a:t> πολυμερές μίγματα μικρών φωτοευαίσθητων μορίων</a:t>
            </a:r>
          </a:p>
          <a:p>
            <a:pPr algn="just">
              <a:buNone/>
            </a:pPr>
            <a:r>
              <a:rPr lang="en-US" dirty="0" smtClean="0"/>
              <a:t>f</a:t>
            </a:r>
            <a:r>
              <a:rPr lang="el-GR" dirty="0" smtClean="0"/>
              <a:t> </a:t>
            </a:r>
            <a:r>
              <a:rPr lang="el-GR" dirty="0" smtClean="0">
                <a:sym typeface="Wingdings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 smtClean="0"/>
              <a:t>πολυμερή που </a:t>
            </a:r>
            <a:r>
              <a:rPr lang="el-GR" dirty="0" smtClean="0"/>
              <a:t>περιέχουν</a:t>
            </a:r>
            <a:r>
              <a:rPr lang="en-US" dirty="0" smtClean="0"/>
              <a:t> </a:t>
            </a:r>
            <a:r>
              <a:rPr lang="el-GR" dirty="0" smtClean="0"/>
              <a:t>φωτοευαίσθητα </a:t>
            </a:r>
            <a:r>
              <a:rPr lang="el-GR" dirty="0" smtClean="0"/>
              <a:t>τμήματα σε κύριες και πλευρικές αλυσίδες </a:t>
            </a:r>
            <a:r>
              <a:rPr lang="el-GR" dirty="0" smtClean="0"/>
              <a:t>πολυμερούς</a:t>
            </a:r>
          </a:p>
          <a:p>
            <a:pPr algn="just">
              <a:buNone/>
            </a:pPr>
            <a:r>
              <a:rPr lang="en-US" dirty="0" err="1" smtClean="0"/>
              <a:t>h</a:t>
            </a:r>
            <a:r>
              <a:rPr lang="en-US" dirty="0" err="1" smtClean="0"/>
              <a:t>,i</a:t>
            </a:r>
            <a:r>
              <a:rPr lang="el-GR" dirty="0" smtClean="0"/>
              <a:t> </a:t>
            </a:r>
            <a:r>
              <a:rPr lang="el-GR" dirty="0" smtClean="0">
                <a:sym typeface="Wingdings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 err="1" smtClean="0"/>
              <a:t>πολυηλεκτρολιτικά</a:t>
            </a:r>
            <a:r>
              <a:rPr lang="el-GR" dirty="0" smtClean="0"/>
              <a:t> </a:t>
            </a:r>
            <a:r>
              <a:rPr lang="el-GR" dirty="0" err="1" smtClean="0"/>
              <a:t>πολυστρώματα</a:t>
            </a:r>
            <a:r>
              <a:rPr lang="el-GR" dirty="0" smtClean="0"/>
              <a:t> που περιέχουν φωτοευαίσθητες ομάδες και </a:t>
            </a:r>
            <a:r>
              <a:rPr lang="el-GR" dirty="0" err="1" smtClean="0"/>
              <a:t>πολυμερικά</a:t>
            </a:r>
            <a:r>
              <a:rPr lang="el-GR" dirty="0" smtClean="0"/>
              <a:t> </a:t>
            </a:r>
            <a:r>
              <a:rPr lang="el-GR" dirty="0" smtClean="0"/>
              <a:t>ιόντα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37444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429000"/>
            <a:ext cx="2952750" cy="297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Εφαρμογές </a:t>
            </a:r>
            <a:r>
              <a:rPr lang="el-GR" b="1" dirty="0" err="1" smtClean="0"/>
              <a:t>φωτο</a:t>
            </a:r>
            <a:r>
              <a:rPr lang="el-GR" b="1" dirty="0" smtClean="0"/>
              <a:t>-ευθυγράμμισης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916832"/>
            <a:ext cx="7560840" cy="43204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l-GR" dirty="0" smtClean="0"/>
              <a:t>Ευθυγράμμιση των υγρών κρυστάλλων στις οθόνες </a:t>
            </a:r>
            <a:r>
              <a:rPr lang="el-GR" dirty="0" smtClean="0">
                <a:sym typeface="Wingdings" pitchFamily="2" charset="2"/>
              </a:rPr>
              <a:t> υψηλή ανάλυση, επέκταση της γωνίας θέασης</a:t>
            </a:r>
          </a:p>
          <a:p>
            <a:r>
              <a:rPr lang="el-GR" dirty="0" smtClean="0">
                <a:sym typeface="Wingdings" pitchFamily="2" charset="2"/>
              </a:rPr>
              <a:t>Οθόνη επανεγγραφής  </a:t>
            </a:r>
            <a:r>
              <a:rPr lang="el-GR" dirty="0" err="1" smtClean="0">
                <a:sym typeface="Wingdings" pitchFamily="2" charset="2"/>
              </a:rPr>
              <a:t>επαναπροσανατολισμός</a:t>
            </a:r>
            <a:r>
              <a:rPr lang="el-GR" dirty="0" smtClean="0">
                <a:sym typeface="Wingdings" pitchFamily="2" charset="2"/>
              </a:rPr>
              <a:t> με πολωμένο φως  έχει πολυμερή με χρώμα  γίνεται </a:t>
            </a:r>
            <a:r>
              <a:rPr lang="el-GR" dirty="0" err="1" smtClean="0">
                <a:sym typeface="Wingdings" pitchFamily="2" charset="2"/>
              </a:rPr>
              <a:t>εκρόφηση</a:t>
            </a:r>
            <a:r>
              <a:rPr lang="el-GR" dirty="0" smtClean="0">
                <a:sym typeface="Wingdings" pitchFamily="2" charset="2"/>
              </a:rPr>
              <a:t> και </a:t>
            </a:r>
            <a:r>
              <a:rPr lang="el-GR" dirty="0" err="1" smtClean="0">
                <a:sym typeface="Wingdings" pitchFamily="2" charset="2"/>
              </a:rPr>
              <a:t>επανα</a:t>
            </a:r>
            <a:r>
              <a:rPr lang="el-GR" dirty="0" smtClean="0">
                <a:sym typeface="Wingdings" pitchFamily="2" charset="2"/>
              </a:rPr>
              <a:t>-προσρόφηση της χρωστικής</a:t>
            </a:r>
          </a:p>
          <a:p>
            <a:endParaRPr lang="el-GR" dirty="0" smtClean="0">
              <a:sym typeface="Wingdings" pitchFamily="2" charset="2"/>
            </a:endParaRPr>
          </a:p>
          <a:p>
            <a:endParaRPr lang="el-GR" dirty="0" smtClean="0">
              <a:sym typeface="Wingdings" pitchFamily="2" charset="2"/>
            </a:endParaRPr>
          </a:p>
          <a:p>
            <a:pPr>
              <a:buNone/>
            </a:pPr>
            <a:r>
              <a:rPr lang="el-GR" dirty="0" smtClean="0">
                <a:sym typeface="Wingdings" pitchFamily="2" charset="2"/>
              </a:rPr>
              <a:t>Προβλήματα:</a:t>
            </a:r>
          </a:p>
          <a:p>
            <a:r>
              <a:rPr lang="el-GR" dirty="0" smtClean="0"/>
              <a:t>μη ανθεκτικά στο φως, στη θερμότητα και στο χρόνο</a:t>
            </a:r>
          </a:p>
          <a:p>
            <a:r>
              <a:rPr lang="el-GR" dirty="0" smtClean="0"/>
              <a:t>Υπήρχε θέμα αποφόρτισης του υγρού κρυστάλλου </a:t>
            </a:r>
            <a:r>
              <a:rPr lang="el-GR" dirty="0" smtClean="0">
                <a:sym typeface="Wingdings" pitchFamily="2" charset="2"/>
              </a:rPr>
              <a:t> να υπάρχει ίχνος εικόνας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Πρόσφατες εφαρμογές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5121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1. Κάθετη ευθυγράμμιση </a:t>
            </a:r>
            <a:r>
              <a:rPr lang="el-GR" dirty="0" smtClean="0">
                <a:sym typeface="Wingdings" pitchFamily="2" charset="2"/>
              </a:rPr>
              <a:t> μείωση της οπής των </a:t>
            </a:r>
            <a:r>
              <a:rPr lang="en-US" dirty="0" smtClean="0">
                <a:sym typeface="Wingdings" pitchFamily="2" charset="2"/>
              </a:rPr>
              <a:t>pixel</a:t>
            </a:r>
            <a:r>
              <a:rPr lang="el-GR" dirty="0" smtClean="0">
                <a:sym typeface="Wingdings" pitchFamily="2" charset="2"/>
              </a:rPr>
              <a:t>, </a:t>
            </a:r>
            <a:r>
              <a:rPr lang="el-GR" dirty="0" err="1" smtClean="0">
                <a:sym typeface="Wingdings" pitchFamily="2" charset="2"/>
              </a:rPr>
              <a:t>ελλάτωση</a:t>
            </a:r>
            <a:r>
              <a:rPr lang="el-GR" dirty="0" smtClean="0">
                <a:sym typeface="Wingdings" pitchFamily="2" charset="2"/>
              </a:rPr>
              <a:t> διαρροών &amp; γρήγορη ανταπόκριση εικόνας</a:t>
            </a:r>
            <a:endParaRPr lang="el-GR" dirty="0" smtClean="0"/>
          </a:p>
          <a:p>
            <a:pPr>
              <a:buNone/>
            </a:pPr>
            <a:endParaRPr lang="el-GR" dirty="0" smtClean="0">
              <a:sym typeface="Wingdings" pitchFamily="2" charset="2"/>
            </a:endParaRPr>
          </a:p>
          <a:p>
            <a:pPr lvl="1">
              <a:buNone/>
            </a:pP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645024"/>
            <a:ext cx="2955269" cy="238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683568" y="3717032"/>
            <a:ext cx="4572000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2. </a:t>
            </a:r>
            <a:r>
              <a:rPr lang="en-US" sz="2400" dirty="0" smtClean="0"/>
              <a:t>X-</a:t>
            </a:r>
            <a:r>
              <a:rPr lang="en-US" sz="2400" dirty="0" err="1" smtClean="0"/>
              <a:t>pol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l-GR" sz="2400" dirty="0" smtClean="0">
                <a:sym typeface="Wingdings" pitchFamily="2" charset="2"/>
              </a:rPr>
              <a:t>οριζόντια εικόνα που εναλλάσσεται, αναθέτοντας </a:t>
            </a:r>
            <a:r>
              <a:rPr lang="en-US" sz="2400" dirty="0" smtClean="0">
                <a:sym typeface="Wingdings" pitchFamily="2" charset="2"/>
              </a:rPr>
              <a:t>pixels </a:t>
            </a:r>
            <a:r>
              <a:rPr lang="el-GR" sz="2400" dirty="0" smtClean="0">
                <a:sym typeface="Wingdings" pitchFamily="2" charset="2"/>
              </a:rPr>
              <a:t>για το αριστερό και το δεξί μάτι σε </a:t>
            </a:r>
            <a:r>
              <a:rPr lang="el-GR" sz="2400" dirty="0" err="1" smtClean="0">
                <a:sym typeface="Wingdings" pitchFamily="2" charset="2"/>
              </a:rPr>
              <a:t>εναλλασόμενες</a:t>
            </a:r>
            <a:r>
              <a:rPr lang="el-GR" sz="2400" dirty="0" smtClean="0">
                <a:sym typeface="Wingdings" pitchFamily="2" charset="2"/>
              </a:rPr>
              <a:t> γραμμές  3</a:t>
            </a:r>
            <a:r>
              <a:rPr lang="en-US" sz="2400" dirty="0" smtClean="0">
                <a:sym typeface="Wingdings" pitchFamily="2" charset="2"/>
              </a:rPr>
              <a:t>D </a:t>
            </a:r>
            <a:r>
              <a:rPr lang="el-GR" sz="2400" dirty="0" smtClean="0">
                <a:sym typeface="Wingdings" pitchFamily="2" charset="2"/>
              </a:rPr>
              <a:t>εικόνα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algn="ctr"/>
            <a:r>
              <a:rPr lang="el-GR" b="1" dirty="0" smtClean="0"/>
              <a:t>Βιβλιογραφία</a:t>
            </a:r>
            <a:endParaRPr lang="el-GR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365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l-GR" i="1" dirty="0" smtClean="0"/>
          </a:p>
          <a:p>
            <a:r>
              <a:rPr lang="en-US" i="1" dirty="0" smtClean="0"/>
              <a:t>DOI</a:t>
            </a:r>
            <a:r>
              <a:rPr lang="en-US" i="1" dirty="0" smtClean="0"/>
              <a:t>: </a:t>
            </a:r>
            <a:r>
              <a:rPr lang="en-US" i="1" dirty="0" smtClean="0"/>
              <a:t>10.1039/c1jm13485j</a:t>
            </a:r>
            <a:endParaRPr lang="el-GR" i="1" dirty="0" smtClean="0"/>
          </a:p>
          <a:p>
            <a:r>
              <a:rPr lang="en-US" i="1" dirty="0" smtClean="0">
                <a:hlinkClick r:id="rId2"/>
              </a:rPr>
              <a:t>http</a:t>
            </a:r>
            <a:r>
              <a:rPr lang="en-US" i="1" dirty="0" smtClean="0">
                <a:hlinkClick r:id="rId2"/>
              </a:rPr>
              <a:t>://home.howstuffworks.com/home-improvement/construction/green/smart-window3.htm</a:t>
            </a:r>
            <a:endParaRPr lang="el-GR" i="1" dirty="0" smtClean="0"/>
          </a:p>
          <a:p>
            <a:r>
              <a:rPr lang="en-US" i="1" dirty="0" smtClean="0">
                <a:hlinkClick r:id="rId3"/>
              </a:rPr>
              <a:t>http://</a:t>
            </a:r>
            <a:r>
              <a:rPr lang="en-US" i="1" dirty="0" smtClean="0">
                <a:hlinkClick r:id="rId3"/>
              </a:rPr>
              <a:t>www.treehugger.com/green-architecture/smart-energy-glass-turns-on-and-off-generates-electricity.html</a:t>
            </a:r>
            <a:endParaRPr lang="el-GR" i="1" dirty="0" smtClean="0"/>
          </a:p>
          <a:p>
            <a:r>
              <a:rPr lang="en-US" i="1" dirty="0" smtClean="0">
                <a:hlinkClick r:id="rId4"/>
              </a:rPr>
              <a:t>http://</a:t>
            </a:r>
            <a:r>
              <a:rPr lang="en-US" i="1" dirty="0" smtClean="0">
                <a:hlinkClick r:id="rId4"/>
              </a:rPr>
              <a:t>www.jvc.eu/3d_monitor/technology/xpol.html</a:t>
            </a:r>
            <a:endParaRPr lang="el-GR" i="1" dirty="0" smtClean="0"/>
          </a:p>
          <a:p>
            <a:r>
              <a:rPr lang="en-US" i="1" dirty="0" smtClean="0">
                <a:hlinkClick r:id="rId5"/>
              </a:rPr>
              <a:t>http://</a:t>
            </a:r>
            <a:r>
              <a:rPr lang="en-US" i="1" dirty="0" smtClean="0">
                <a:hlinkClick r:id="rId5"/>
              </a:rPr>
              <a:t>www.physics4u.gr/faq/lcd.html</a:t>
            </a:r>
            <a:endParaRPr lang="el-GR" i="1" dirty="0" smtClean="0"/>
          </a:p>
          <a:p>
            <a:r>
              <a:rPr lang="en-US" i="1" dirty="0" smtClean="0">
                <a:hlinkClick r:id="rId6"/>
              </a:rPr>
              <a:t>http://www.tovima.gr/science/article/?</a:t>
            </a:r>
            <a:r>
              <a:rPr lang="en-US" i="1" dirty="0" smtClean="0">
                <a:hlinkClick r:id="rId6"/>
              </a:rPr>
              <a:t>aid=504012</a:t>
            </a:r>
            <a:endParaRPr lang="el-GR" i="1" dirty="0" smtClean="0"/>
          </a:p>
          <a:p>
            <a:r>
              <a:rPr lang="en-US" i="1" dirty="0" smtClean="0"/>
              <a:t>http://blogs.rsc.org/jm/2012/01/12/hot-feature-article-photoalignment-of-liquid-crystals</a:t>
            </a:r>
            <a:r>
              <a:rPr lang="en-US" i="1" dirty="0" smtClean="0"/>
              <a:t>/</a:t>
            </a:r>
            <a:endParaRPr lang="el-GR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ΕΥΧΑΡΙΣΤΩ ΓΙΑ ΤΗΝ ΠΡΟΣΟΧΗ ΣΑΣ</a:t>
            </a:r>
            <a:endParaRPr lang="el-GR" sz="36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848944" cy="487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Λίγη Ιστορία…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sz="2200" dirty="0" smtClean="0"/>
              <a:t>1888: ένας αυστριακός βοτανολόγος, ο Φρειδερίκος </a:t>
            </a:r>
            <a:r>
              <a:rPr lang="el-GR" sz="2200" dirty="0" err="1" smtClean="0"/>
              <a:t>Ράινιτσερ</a:t>
            </a:r>
            <a:r>
              <a:rPr lang="el-GR" sz="2200" dirty="0" smtClean="0"/>
              <a:t>,</a:t>
            </a:r>
          </a:p>
          <a:p>
            <a:pPr>
              <a:buNone/>
            </a:pPr>
            <a:r>
              <a:rPr lang="el-GR" sz="2200" dirty="0" smtClean="0"/>
              <a:t>απομόνωσε από τον χυμό του καρότου μια χημική</a:t>
            </a:r>
          </a:p>
          <a:p>
            <a:pPr>
              <a:buNone/>
            </a:pPr>
            <a:r>
              <a:rPr lang="el-GR" sz="2200" dirty="0" smtClean="0"/>
              <a:t>ένωση, τον </a:t>
            </a:r>
            <a:r>
              <a:rPr lang="el-GR" sz="2200" dirty="0" err="1" smtClean="0"/>
              <a:t>βενζοϊκό</a:t>
            </a:r>
            <a:r>
              <a:rPr lang="el-GR" sz="2200" dirty="0" smtClean="0"/>
              <a:t> εστέρα της </a:t>
            </a:r>
            <a:r>
              <a:rPr lang="el-GR" sz="2200" dirty="0" smtClean="0"/>
              <a:t>χοληστερόλης, </a:t>
            </a: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με παράξενες ιδιότητες. </a:t>
            </a:r>
          </a:p>
          <a:p>
            <a:pPr>
              <a:buNone/>
            </a:pP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145.5</a:t>
            </a:r>
            <a:r>
              <a:rPr lang="en-US" sz="2200" dirty="0" smtClean="0">
                <a:sym typeface="Symbol" pitchFamily="18" charset="2"/>
              </a:rPr>
              <a:t></a:t>
            </a:r>
            <a:r>
              <a:rPr lang="en-US" sz="2200" dirty="0" smtClean="0"/>
              <a:t> C</a:t>
            </a:r>
            <a:r>
              <a:rPr lang="el-GR" sz="2200" dirty="0" smtClean="0"/>
              <a:t> </a:t>
            </a:r>
            <a:r>
              <a:rPr lang="el-GR" sz="2200" dirty="0" smtClean="0">
                <a:sym typeface="Wingdings" pitchFamily="2" charset="2"/>
              </a:rPr>
              <a:t> </a:t>
            </a:r>
            <a:r>
              <a:rPr lang="el-GR" sz="2200" dirty="0" smtClean="0"/>
              <a:t>ένα θολό υγρό (υγρός κρύσταλλος)</a:t>
            </a:r>
          </a:p>
          <a:p>
            <a:pPr>
              <a:buNone/>
            </a:pPr>
            <a:r>
              <a:rPr lang="el-GR" sz="2200" dirty="0" smtClean="0"/>
              <a:t>178.8</a:t>
            </a:r>
            <a:r>
              <a:rPr lang="en-US" sz="2200" dirty="0" smtClean="0">
                <a:sym typeface="Symbol" pitchFamily="18" charset="2"/>
              </a:rPr>
              <a:t></a:t>
            </a:r>
            <a:r>
              <a:rPr lang="en-US" sz="2200" dirty="0" smtClean="0"/>
              <a:t> C</a:t>
            </a:r>
            <a:r>
              <a:rPr lang="el-GR" sz="2200" dirty="0" smtClean="0"/>
              <a:t> </a:t>
            </a:r>
            <a:r>
              <a:rPr lang="el-GR" sz="2200" dirty="0" smtClean="0">
                <a:sym typeface="Wingdings" pitchFamily="2" charset="2"/>
              </a:rPr>
              <a:t> </a:t>
            </a:r>
            <a:r>
              <a:rPr lang="el-GR" sz="2200" dirty="0" smtClean="0"/>
              <a:t>κανονικό υγρό</a:t>
            </a:r>
          </a:p>
          <a:p>
            <a:pPr algn="just">
              <a:buNone/>
            </a:pPr>
            <a:endParaRPr lang="el-GR" sz="2200" dirty="0" smtClean="0"/>
          </a:p>
          <a:p>
            <a:pPr algn="just">
              <a:buNone/>
            </a:pPr>
            <a:r>
              <a:rPr lang="el-GR" sz="2200" dirty="0" smtClean="0"/>
              <a:t>		         </a:t>
            </a:r>
          </a:p>
          <a:p>
            <a:pPr algn="just">
              <a:buNone/>
            </a:pPr>
            <a:r>
              <a:rPr lang="el-GR" sz="2200" dirty="0" smtClean="0"/>
              <a:t>		         Για την ανακάλυψή του αυτή ενημέρωσε τον γερμανό</a:t>
            </a:r>
          </a:p>
          <a:p>
            <a:pPr algn="just">
              <a:buNone/>
            </a:pPr>
            <a:r>
              <a:rPr lang="el-GR" sz="2200" dirty="0" smtClean="0"/>
              <a:t>		         φυσικό </a:t>
            </a:r>
            <a:r>
              <a:rPr lang="el-GR" sz="2200" dirty="0" err="1" smtClean="0"/>
              <a:t>Οτο</a:t>
            </a:r>
            <a:r>
              <a:rPr lang="el-GR" sz="2200" dirty="0" smtClean="0"/>
              <a:t> </a:t>
            </a:r>
            <a:r>
              <a:rPr lang="el-GR" sz="2200" dirty="0" err="1" smtClean="0"/>
              <a:t>Λέμαν</a:t>
            </a:r>
            <a:r>
              <a:rPr lang="el-GR" sz="2200" dirty="0" smtClean="0"/>
              <a:t>, ο οποίος διαπίστωσε ότι στην    	         ενδιάμεση περιοχή θερμοκρασιών η ένωση αυτή έχει </a:t>
            </a:r>
          </a:p>
          <a:p>
            <a:pPr algn="just">
              <a:buNone/>
            </a:pPr>
            <a:r>
              <a:rPr lang="el-GR" sz="2200" dirty="0" smtClean="0"/>
              <a:t>			ιδιότητες τόσο υγρού όσο και στερεού. </a:t>
            </a:r>
          </a:p>
          <a:p>
            <a:pPr algn="just">
              <a:buNone/>
            </a:pPr>
            <a:endParaRPr lang="el-GR" sz="2000" dirty="0" smtClean="0"/>
          </a:p>
          <a:p>
            <a:pPr>
              <a:buNone/>
            </a:pPr>
            <a:endParaRPr lang="el-G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916832"/>
            <a:ext cx="1728192" cy="240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1763688" cy="241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/>
              <a:t>Οξύμωρο σχήμα… Υγροί κρύσταλλοι.!!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600" u="sng" dirty="0" smtClean="0"/>
              <a:t>Στερεό</a:t>
            </a:r>
            <a:r>
              <a:rPr lang="el-GR" sz="1600" dirty="0" smtClean="0"/>
              <a:t> </a:t>
            </a:r>
            <a:r>
              <a:rPr lang="el-GR" sz="1600" dirty="0" smtClean="0">
                <a:sym typeface="Wingdings" pitchFamily="2" charset="2"/>
              </a:rPr>
              <a:t> τα μόρια του υλικού έχουν και σταθερό προσανατολισμό και συγκεκριμένες θέσεις το ένα ως προς το άλλο</a:t>
            </a:r>
          </a:p>
          <a:p>
            <a:pPr>
              <a:buNone/>
            </a:pPr>
            <a:endParaRPr lang="el-GR" sz="1600" dirty="0" smtClean="0">
              <a:sym typeface="Wingdings" pitchFamily="2" charset="2"/>
            </a:endParaRPr>
          </a:p>
          <a:p>
            <a:pPr>
              <a:buNone/>
            </a:pPr>
            <a:r>
              <a:rPr lang="el-GR" sz="1600" u="sng" dirty="0" smtClean="0">
                <a:sym typeface="Wingdings" pitchFamily="2" charset="2"/>
              </a:rPr>
              <a:t>Υγρό</a:t>
            </a:r>
            <a:r>
              <a:rPr lang="el-GR" sz="1600" dirty="0" smtClean="0">
                <a:sym typeface="Wingdings" pitchFamily="2" charset="2"/>
              </a:rPr>
              <a:t>  τα μόρια μπορούν να προσανατολιστούν προς οποιαδήποτε κατεύθυνση και να κινηθούν οπουδήποτε μέσα στο υγρό</a:t>
            </a:r>
          </a:p>
          <a:p>
            <a:pPr>
              <a:buNone/>
            </a:pPr>
            <a:endParaRPr lang="el-GR" sz="1800" dirty="0" smtClean="0">
              <a:sym typeface="Wingdings" pitchFamily="2" charset="2"/>
            </a:endParaRPr>
          </a:p>
          <a:p>
            <a:pPr>
              <a:buNone/>
            </a:pPr>
            <a:r>
              <a:rPr lang="el-GR" sz="1600" u="sng" dirty="0" smtClean="0">
                <a:sym typeface="Wingdings" pitchFamily="2" charset="2"/>
              </a:rPr>
              <a:t>Υγροί κρύσταλλοι </a:t>
            </a:r>
            <a:r>
              <a:rPr lang="el-GR" sz="1600" dirty="0" smtClean="0">
                <a:sym typeface="Wingdings" pitchFamily="2" charset="2"/>
              </a:rPr>
              <a:t> μόρια με σταθερό προσανατολισμό τα οποία μετακινούνται σε διαφορετικές θέσεις του υλικού</a:t>
            </a:r>
          </a:p>
          <a:p>
            <a:pPr>
              <a:buNone/>
            </a:pPr>
            <a:endParaRPr lang="el-GR" sz="1900" dirty="0" smtClean="0">
              <a:sym typeface="Wingdings" pitchFamily="2" charset="2"/>
            </a:endParaRPr>
          </a:p>
          <a:p>
            <a:pPr>
              <a:buNone/>
            </a:pPr>
            <a:endParaRPr lang="el-GR" sz="1900" b="1" dirty="0" smtClean="0">
              <a:solidFill>
                <a:schemeClr val="accent1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>
              <a:buNone/>
            </a:pPr>
            <a:endParaRPr lang="el-GR" sz="1900" b="1" dirty="0" smtClean="0">
              <a:solidFill>
                <a:schemeClr val="accent1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>
              <a:buNone/>
            </a:pPr>
            <a:endParaRPr lang="el-GR" sz="1900" b="1" dirty="0" smtClean="0">
              <a:solidFill>
                <a:schemeClr val="accent1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>
              <a:buNone/>
            </a:pPr>
            <a:endParaRPr lang="el-GR" sz="1900" b="1" dirty="0" smtClean="0">
              <a:solidFill>
                <a:schemeClr val="accent1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>
              <a:buNone/>
            </a:pPr>
            <a:endParaRPr lang="el-GR" sz="1900" b="1" dirty="0" smtClean="0">
              <a:solidFill>
                <a:schemeClr val="accent1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algn="ctr">
              <a:buNone/>
            </a:pPr>
            <a:r>
              <a:rPr lang="el-G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Είναι άραγε… μία τέταρτη κατάσταση της ύλης…??</a:t>
            </a:r>
          </a:p>
          <a:p>
            <a:pPr>
              <a:buNone/>
            </a:pPr>
            <a:endParaRPr lang="en-US" sz="2800" dirty="0" smtClean="0">
              <a:sym typeface="Wingdings" pitchFamily="2" charset="2"/>
            </a:endParaRPr>
          </a:p>
          <a:p>
            <a:pPr>
              <a:buNone/>
            </a:pPr>
            <a:endParaRPr lang="el-GR" dirty="0" smtClean="0">
              <a:sym typeface="Wingdings" pitchFamily="2" charset="2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40106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013176"/>
            <a:ext cx="117499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Κατηγορίες υγρών κρυστάλλων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19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l-GR" dirty="0" smtClean="0"/>
              <a:t>Θερμοτροπικοί υγροί κρύσταλλοι:</a:t>
            </a:r>
          </a:p>
          <a:p>
            <a:pPr>
              <a:buNone/>
            </a:pPr>
            <a:r>
              <a:rPr lang="el-GR" dirty="0" smtClean="0"/>
              <a:t>Η εμφάνιση της </a:t>
            </a:r>
            <a:r>
              <a:rPr lang="el-GR" dirty="0" err="1" smtClean="0"/>
              <a:t>υγροκρυσταλλικής</a:t>
            </a:r>
            <a:r>
              <a:rPr lang="el-GR" dirty="0" smtClean="0"/>
              <a:t> κατάστασης επιτυγχάνεται με την αύξηση της </a:t>
            </a:r>
            <a:r>
              <a:rPr lang="el-GR" dirty="0" smtClean="0"/>
              <a:t>θερμοκρασίας</a:t>
            </a:r>
          </a:p>
          <a:p>
            <a:pPr marL="578358" indent="-514350">
              <a:buFont typeface="+mj-lt"/>
              <a:buAutoNum type="arabicPeriod"/>
            </a:pPr>
            <a:r>
              <a:rPr lang="el-GR" dirty="0" smtClean="0"/>
              <a:t>ισοτροπικοί </a:t>
            </a:r>
            <a:r>
              <a:rPr lang="el-GR" dirty="0" err="1" smtClean="0">
                <a:sym typeface="Wingdings" pitchFamily="2" charset="2"/>
              </a:rPr>
              <a:t></a:t>
            </a:r>
            <a:r>
              <a:rPr lang="el-GR" dirty="0" err="1" smtClean="0"/>
              <a:t>τυχαία</a:t>
            </a:r>
            <a:r>
              <a:rPr lang="el-GR" dirty="0" smtClean="0"/>
              <a:t> διάταξη</a:t>
            </a:r>
          </a:p>
          <a:p>
            <a:pPr marL="578358" indent="-514350">
              <a:buFont typeface="+mj-lt"/>
              <a:buAutoNum type="arabicPeriod"/>
            </a:pPr>
            <a:r>
              <a:rPr lang="el-GR" dirty="0" smtClean="0"/>
              <a:t>νηματοειδείς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l-GR" dirty="0" smtClean="0"/>
              <a:t>συγκεκριμένη </a:t>
            </a:r>
            <a:r>
              <a:rPr lang="el-GR" dirty="0" smtClean="0"/>
              <a:t>διάταξη.  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Χρήση </a:t>
            </a:r>
            <a:r>
              <a:rPr lang="el-GR" dirty="0" smtClean="0">
                <a:sym typeface="Wingdings" pitchFamily="2" charset="2"/>
              </a:rPr>
              <a:t> οθόνες υγρών κρυστάλλων (</a:t>
            </a:r>
            <a:r>
              <a:rPr lang="en-US" dirty="0" smtClean="0">
                <a:sym typeface="Wingdings" pitchFamily="2" charset="2"/>
              </a:rPr>
              <a:t>LCD)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err="1" smtClean="0"/>
              <a:t>Λυοτροπικοί</a:t>
            </a:r>
            <a:r>
              <a:rPr lang="el-GR" dirty="0" smtClean="0"/>
              <a:t> υγροί κρύσταλλοι:</a:t>
            </a:r>
          </a:p>
          <a:p>
            <a:pPr>
              <a:buNone/>
            </a:pPr>
            <a:r>
              <a:rPr lang="el-GR" dirty="0" smtClean="0"/>
              <a:t>Η εμφάνιση της </a:t>
            </a:r>
            <a:r>
              <a:rPr lang="el-GR" dirty="0" err="1" smtClean="0"/>
              <a:t>υγροκρυσταλλικής</a:t>
            </a:r>
            <a:r>
              <a:rPr lang="el-GR" dirty="0" smtClean="0"/>
              <a:t> κατάστασης επιτυγχάνεται με την επίδραση της συγκέντρωσης ορισμένων ουσιών σε διαλύματα.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Χρήση </a:t>
            </a:r>
            <a:r>
              <a:rPr lang="el-GR" dirty="0" smtClean="0">
                <a:sym typeface="Wingdings" pitchFamily="2" charset="2"/>
              </a:rPr>
              <a:t> μόρια στα σαπούνια, </a:t>
            </a:r>
            <a:r>
              <a:rPr lang="el-GR" dirty="0" err="1" smtClean="0">
                <a:sym typeface="Wingdings" pitchFamily="2" charset="2"/>
              </a:rPr>
              <a:t>φωσφολιπίδια</a:t>
            </a:r>
            <a:r>
              <a:rPr lang="el-GR" dirty="0" smtClean="0">
                <a:sym typeface="Wingdings" pitchFamily="2" charset="2"/>
              </a:rPr>
              <a:t> κ.α.</a:t>
            </a: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Εφαρμογές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r>
              <a:rPr lang="el-GR" b="1" dirty="0" smtClean="0"/>
              <a:t>Οθόνες </a:t>
            </a:r>
            <a:r>
              <a:rPr lang="el-GR" b="1" dirty="0" smtClean="0"/>
              <a:t>Υγρών Κρυστάλλων (</a:t>
            </a:r>
            <a:r>
              <a:rPr lang="en-US" b="1" dirty="0" smtClean="0"/>
              <a:t>LCD</a:t>
            </a:r>
            <a:r>
              <a:rPr lang="el-GR" b="1" dirty="0" smtClean="0"/>
              <a:t>)</a:t>
            </a:r>
            <a:endParaRPr lang="el-GR" b="1" dirty="0"/>
          </a:p>
        </p:txBody>
      </p:sp>
      <p:pic>
        <p:nvPicPr>
          <p:cNvPr id="4" name="Picture 5" descr="Applications where liquid crystal displays are u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16832"/>
            <a:ext cx="51845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34563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l-GR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Αρχή Λειτουργίας: </a:t>
            </a:r>
          </a:p>
          <a:p>
            <a:pPr algn="just">
              <a:buNone/>
            </a:pPr>
            <a:endParaRPr lang="el-GR" sz="1400" u="sng" dirty="0" smtClean="0"/>
          </a:p>
          <a:p>
            <a:pPr algn="just">
              <a:buNone/>
            </a:pPr>
            <a:r>
              <a:rPr lang="el-GR" sz="1400" dirty="0" smtClean="0"/>
              <a:t>Αποτελείται από ένα πολύ λεπτό στρώμα υγρού κρυστάλλου που περιέχεται μεταξύ δύο διαφανών ηλεκτροδίων από οξείδια του </a:t>
            </a:r>
            <a:r>
              <a:rPr lang="el-GR" sz="1400" dirty="0" err="1" smtClean="0"/>
              <a:t>ίνδιου</a:t>
            </a:r>
            <a:r>
              <a:rPr lang="el-GR" sz="1400" dirty="0" smtClean="0"/>
              <a:t> και του κασσίτερου </a:t>
            </a:r>
            <a:r>
              <a:rPr lang="el-GR" sz="1400" dirty="0" smtClean="0">
                <a:sym typeface="Wingdings" pitchFamily="2" charset="2"/>
              </a:rPr>
              <a:t> </a:t>
            </a:r>
            <a:r>
              <a:rPr lang="el-GR" sz="1400" dirty="0" smtClean="0"/>
              <a:t>δύο πολωτικά φίλτρα, που είναι διατεταγμένα κάθετα το ένα στο άλλο</a:t>
            </a:r>
            <a:r>
              <a:rPr lang="el-GR" sz="1400" dirty="0" smtClean="0"/>
              <a:t>.</a:t>
            </a:r>
          </a:p>
          <a:p>
            <a:pPr algn="just">
              <a:buNone/>
            </a:pPr>
            <a:r>
              <a:rPr lang="el-GR" sz="1400" dirty="0" smtClean="0"/>
              <a:t> </a:t>
            </a:r>
            <a:endParaRPr lang="el-GR" sz="1400" dirty="0" smtClean="0"/>
          </a:p>
          <a:p>
            <a:pPr algn="just">
              <a:buNone/>
            </a:pPr>
            <a:r>
              <a:rPr lang="en-US" sz="1400" dirty="0" smtClean="0"/>
              <a:t>1. </a:t>
            </a:r>
            <a:r>
              <a:rPr lang="en-US" sz="1400" dirty="0" smtClean="0"/>
              <a:t>T</a:t>
            </a:r>
            <a:r>
              <a:rPr lang="el-GR" sz="1400" dirty="0" smtClean="0"/>
              <a:t>ο </a:t>
            </a:r>
            <a:r>
              <a:rPr lang="el-GR" sz="1400" dirty="0" smtClean="0"/>
              <a:t>φως που προσπίπτει στη μία </a:t>
            </a:r>
            <a:r>
              <a:rPr lang="el-GR" sz="1400" dirty="0" smtClean="0"/>
              <a:t>πλευρά πολώνεται, </a:t>
            </a:r>
            <a:r>
              <a:rPr lang="el-GR" sz="1400" dirty="0" smtClean="0"/>
              <a:t>εισέρχεται στον υγρό </a:t>
            </a:r>
            <a:r>
              <a:rPr lang="el-GR" sz="1400" dirty="0" smtClean="0"/>
              <a:t>κρύσταλλο και </a:t>
            </a:r>
            <a:r>
              <a:rPr lang="el-GR" sz="1400" dirty="0" smtClean="0"/>
              <a:t> </a:t>
            </a:r>
            <a:r>
              <a:rPr lang="el-GR" sz="1400" dirty="0" smtClean="0"/>
              <a:t>περνάει </a:t>
            </a:r>
            <a:r>
              <a:rPr lang="el-GR" sz="1400" dirty="0" smtClean="0"/>
              <a:t>από την πίσω </a:t>
            </a:r>
            <a:r>
              <a:rPr lang="el-GR" sz="1400" dirty="0" smtClean="0"/>
              <a:t>πλευρά </a:t>
            </a:r>
            <a:r>
              <a:rPr lang="el-GR" sz="1400" dirty="0" smtClean="0">
                <a:sym typeface="Wingdings" pitchFamily="2" charset="2"/>
              </a:rPr>
              <a:t> οι υγροί κρύσταλλοι φωτίζονται</a:t>
            </a:r>
            <a:endParaRPr lang="el-GR" sz="1400" dirty="0" smtClean="0"/>
          </a:p>
          <a:p>
            <a:pPr algn="just">
              <a:buNone/>
            </a:pPr>
            <a:endParaRPr lang="el-GR" sz="1400" dirty="0" smtClean="0"/>
          </a:p>
          <a:p>
            <a:pPr algn="just">
              <a:buNone/>
            </a:pPr>
            <a:r>
              <a:rPr lang="en-US" sz="1400" dirty="0" smtClean="0">
                <a:sym typeface="Wingdings" pitchFamily="2" charset="2"/>
              </a:rPr>
              <a:t>2. </a:t>
            </a:r>
            <a:r>
              <a:rPr lang="en-US" sz="1400" dirty="0" smtClean="0">
                <a:sym typeface="Wingdings" pitchFamily="2" charset="2"/>
              </a:rPr>
              <a:t> </a:t>
            </a:r>
            <a:r>
              <a:rPr lang="el-GR" sz="1400" dirty="0" smtClean="0"/>
              <a:t>τα </a:t>
            </a:r>
            <a:r>
              <a:rPr lang="el-GR" sz="1400" dirty="0" smtClean="0"/>
              <a:t>μόρια του υγρού κρυστάλλου «ξεδιπλώνονται» και το φως που περνάει από αυτόν δεν αλλάζει </a:t>
            </a:r>
            <a:r>
              <a:rPr lang="el-GR" sz="1400" dirty="0" smtClean="0"/>
              <a:t>πόλωση. </a:t>
            </a:r>
            <a:r>
              <a:rPr lang="el-GR" sz="1400" dirty="0" smtClean="0">
                <a:sym typeface="Wingdings" pitchFamily="2" charset="2"/>
              </a:rPr>
              <a:t> </a:t>
            </a:r>
            <a:r>
              <a:rPr lang="el-GR" sz="1400" dirty="0" smtClean="0"/>
              <a:t>δεν </a:t>
            </a:r>
            <a:r>
              <a:rPr lang="el-GR" sz="1400" dirty="0" smtClean="0"/>
              <a:t>μπορεί να περάσει από το δεύτερο πολωτικό φίλτρο, που είναι κάθετο στο πρώτο, και ο υγρός κρύσταλλος φαίνεται σκοτεινός. </a:t>
            </a:r>
            <a:endParaRPr lang="el-GR" sz="1400" dirty="0" smtClean="0"/>
          </a:p>
          <a:p>
            <a:pPr algn="just">
              <a:buNone/>
            </a:pPr>
            <a:endParaRPr lang="el-GR" sz="1400" dirty="0" smtClean="0"/>
          </a:p>
          <a:p>
            <a:pPr algn="just">
              <a:buNone/>
            </a:pPr>
            <a:r>
              <a:rPr lang="el-GR" sz="1400" dirty="0" smtClean="0"/>
              <a:t>Για </a:t>
            </a:r>
            <a:r>
              <a:rPr lang="el-GR" sz="1400" dirty="0" smtClean="0"/>
              <a:t>τις έγχρωμες οθόνες χρησιμοποιούμε τρεις ομάδες υγρών κρυστάλλων, με μπλε, πράσινα και κόκκινα φίλτρα.</a:t>
            </a:r>
          </a:p>
          <a:p>
            <a:pPr algn="just">
              <a:buNone/>
            </a:pPr>
            <a:endParaRPr lang="el-GR" sz="1400" dirty="0" smtClean="0"/>
          </a:p>
          <a:p>
            <a:pPr algn="just">
              <a:buNone/>
            </a:pPr>
            <a:endParaRPr lang="el-GR" sz="14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17032"/>
            <a:ext cx="3168352" cy="211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467544" y="5877272"/>
            <a:ext cx="8280920" cy="738664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l-GR" sz="1400" dirty="0" smtClean="0"/>
              <a:t>***Ο </a:t>
            </a:r>
            <a:r>
              <a:rPr lang="el-GR" sz="1400" dirty="0" smtClean="0"/>
              <a:t>υγρός κρύσταλλος δεν παράγει από μόνος του φως.</a:t>
            </a:r>
          </a:p>
          <a:p>
            <a:pPr algn="just">
              <a:buNone/>
            </a:pPr>
            <a:r>
              <a:rPr lang="el-GR" sz="1400" dirty="0" smtClean="0"/>
              <a:t>Φθηνές συσκευές φωτίζονται από μπροστά και από πίσω υπάρχει κάτοπτρο. </a:t>
            </a:r>
          </a:p>
          <a:p>
            <a:pPr algn="just">
              <a:buNone/>
            </a:pPr>
            <a:r>
              <a:rPr lang="el-GR" sz="1400" dirty="0" smtClean="0"/>
              <a:t>Ακριβές συσκευές υπάρχει πηγή φωτός από την πίσω πλευρά. (λάμπα φθορισμού ή </a:t>
            </a:r>
            <a:r>
              <a:rPr lang="en-US" sz="1400" dirty="0" smtClean="0"/>
              <a:t>LED) </a:t>
            </a:r>
            <a:endParaRPr lang="el-GR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861048"/>
            <a:ext cx="2304256" cy="175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6336704"/>
          </a:xfrm>
        </p:spPr>
        <p:txBody>
          <a:bodyPr>
            <a:normAutofit fontScale="62500" lnSpcReduction="20000"/>
          </a:bodyPr>
          <a:lstStyle/>
          <a:p>
            <a:r>
              <a:rPr lang="el-GR" sz="4000" b="1" dirty="0" err="1" smtClean="0"/>
              <a:t>Θερμογραφία</a:t>
            </a:r>
            <a:r>
              <a:rPr lang="el-GR" sz="4000" b="1" dirty="0" smtClean="0"/>
              <a:t> με Υγρούς Κρυστάλλους </a:t>
            </a:r>
          </a:p>
          <a:p>
            <a:endParaRPr lang="el-GR" sz="2800" dirty="0" smtClean="0"/>
          </a:p>
          <a:p>
            <a:pPr algn="just">
              <a:buNone/>
            </a:pPr>
            <a:r>
              <a:rPr lang="el-GR" sz="3200" dirty="0" smtClean="0">
                <a:sym typeface="Wingdings" pitchFamily="2" charset="2"/>
              </a:rPr>
              <a:t> </a:t>
            </a:r>
            <a:r>
              <a:rPr lang="el-GR" sz="3200" dirty="0" smtClean="0"/>
              <a:t>εμφανίζουν διαφορετικά χρώματα σε διαφορετικές θερμοκρασίες. Αυτή η αλλαγή εξαρτάται από την επιλεκτική ανάκλαση ορισμένων μηκών κύματος από την κρυσταλλική δομή του υλικού.</a:t>
            </a:r>
          </a:p>
          <a:p>
            <a:pPr algn="just">
              <a:buNone/>
            </a:pPr>
            <a:endParaRPr lang="el-GR" sz="3200" dirty="0" smtClean="0"/>
          </a:p>
          <a:p>
            <a:pPr algn="just"/>
            <a:r>
              <a:rPr lang="el-GR" sz="3200" dirty="0" smtClean="0"/>
              <a:t>Το φως που διέρχεται μέσα από το κρύσταλλο υφίσταται περίθλαση </a:t>
            </a:r>
            <a:r>
              <a:rPr lang="el-GR" sz="3200" dirty="0" err="1" smtClean="0"/>
              <a:t>Bragg</a:t>
            </a:r>
            <a:r>
              <a:rPr lang="el-GR" sz="3200" dirty="0" smtClean="0"/>
              <a:t> σε αυτά τα στρώματα, και το μήκος κύματος με τη </a:t>
            </a:r>
            <a:r>
              <a:rPr lang="el-GR" sz="3200" dirty="0" smtClean="0"/>
              <a:t>μεγαλύτερη </a:t>
            </a:r>
            <a:r>
              <a:rPr lang="el-GR" sz="3200" dirty="0" err="1" smtClean="0"/>
              <a:t>παρεμβολη</a:t>
            </a:r>
            <a:r>
              <a:rPr lang="el-GR" sz="3200" dirty="0" smtClean="0"/>
              <a:t> </a:t>
            </a:r>
            <a:r>
              <a:rPr lang="el-GR" sz="3200" dirty="0" smtClean="0"/>
              <a:t>αντανακλάται πίσω, η οποία γίνεται αντιληπτή ως ένα χρώμα. </a:t>
            </a:r>
            <a:endParaRPr lang="el-GR" sz="3200" dirty="0" smtClean="0"/>
          </a:p>
          <a:p>
            <a:pPr algn="just"/>
            <a:endParaRPr lang="el-GR" sz="3200" dirty="0" smtClean="0"/>
          </a:p>
          <a:p>
            <a:pPr algn="just"/>
            <a:r>
              <a:rPr lang="el-GR" sz="3200" dirty="0" smtClean="0"/>
              <a:t>Μία </a:t>
            </a:r>
            <a:r>
              <a:rPr lang="el-GR" sz="3200" dirty="0" smtClean="0"/>
              <a:t>αλλαγή στην θερμοκρασία του κρυστάλλου μπορεί να οδηγήσει σε μια αλλαγή της απόστασης μεταξύ των στιβάδων </a:t>
            </a:r>
            <a:r>
              <a:rPr lang="el-GR" sz="3200" dirty="0" smtClean="0"/>
              <a:t>και του </a:t>
            </a:r>
            <a:r>
              <a:rPr lang="el-GR" sz="3200" dirty="0" smtClean="0"/>
              <a:t>ανακλώμενου μήκους κύματος. </a:t>
            </a:r>
            <a:endParaRPr lang="el-GR" sz="3200" dirty="0" smtClean="0"/>
          </a:p>
          <a:p>
            <a:pPr algn="just"/>
            <a:endParaRPr lang="el-GR" sz="3200" dirty="0" smtClean="0"/>
          </a:p>
          <a:p>
            <a:pPr algn="just"/>
            <a:r>
              <a:rPr lang="el-GR" sz="3200" dirty="0" smtClean="0"/>
              <a:t>Η </a:t>
            </a:r>
            <a:r>
              <a:rPr lang="el-GR" sz="3200" dirty="0" smtClean="0"/>
              <a:t>κατάσταση </a:t>
            </a:r>
            <a:r>
              <a:rPr lang="el-GR" sz="3200" dirty="0" smtClean="0"/>
              <a:t>υψηλής θερμοκρασίας θα </a:t>
            </a:r>
            <a:r>
              <a:rPr lang="el-GR" sz="3200" dirty="0" smtClean="0"/>
              <a:t>αντανακλάει </a:t>
            </a:r>
            <a:r>
              <a:rPr lang="el-GR" sz="3200" dirty="0" smtClean="0"/>
              <a:t>το μπλε-ιώδες, ενώ η κατάσταση χαμηλής θερμοκρασίας θα </a:t>
            </a:r>
            <a:r>
              <a:rPr lang="el-GR" sz="3200" dirty="0" smtClean="0"/>
              <a:t>αντανακλάει </a:t>
            </a:r>
            <a:r>
              <a:rPr lang="el-GR" sz="3200" dirty="0" smtClean="0"/>
              <a:t>το κόκκινο-πορτοκαλί. Δεδομένου ότι το μπλε </a:t>
            </a:r>
            <a:r>
              <a:rPr lang="el-GR" sz="3200" dirty="0" smtClean="0"/>
              <a:t>είναι μικρότερο </a:t>
            </a:r>
            <a:r>
              <a:rPr lang="el-GR" sz="3200" dirty="0" smtClean="0"/>
              <a:t>μήκος κύματος από το κόκκινο, αυτό υποδηλώνει ότι η απόσταση </a:t>
            </a:r>
            <a:r>
              <a:rPr lang="el-GR" sz="3200" dirty="0" smtClean="0"/>
              <a:t>των στιβάδων </a:t>
            </a:r>
            <a:r>
              <a:rPr lang="el-GR" sz="3200" dirty="0" smtClean="0"/>
              <a:t>μειώνεται με </a:t>
            </a:r>
            <a:r>
              <a:rPr lang="el-GR" sz="3200" dirty="0" smtClean="0"/>
              <a:t>θέρμανση.</a:t>
            </a:r>
            <a:endParaRPr lang="el-GR" sz="3200" dirty="0" smtClean="0"/>
          </a:p>
          <a:p>
            <a:endParaRPr lang="el-GR" sz="3200" dirty="0" smtClean="0"/>
          </a:p>
          <a:p>
            <a:endParaRPr lang="el-GR" sz="3200" dirty="0" smtClean="0"/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697761"/>
            <a:ext cx="2203444" cy="19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97152"/>
            <a:ext cx="1944216" cy="171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25144"/>
            <a:ext cx="3348880" cy="195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251520" y="1916832"/>
            <a:ext cx="6048672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1400" dirty="0" smtClean="0"/>
              <a:t>Εφαρμογές: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sz="1400" dirty="0" smtClean="0"/>
              <a:t>Θερμόμετρα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sz="1400" dirty="0" smtClean="0"/>
              <a:t>Δείκτες του επιπέδου του προπανίου σε δεξαμενές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sz="1400" dirty="0" smtClean="0"/>
              <a:t>Χρησιμοποιούνται για την διερεύνηση διαφόρων επιφανειών, για τον έλεγχο ηλεκτρικών κυκλωμάτων και την ανίχνευση ακτινοβολιών.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sz="1400" dirty="0" smtClean="0"/>
              <a:t>Στην ιατρική γίνεται χαρτογράφηση </a:t>
            </a:r>
            <a:r>
              <a:rPr lang="el-GR" sz="1400" dirty="0"/>
              <a:t>του σώματος με βάση </a:t>
            </a:r>
            <a:r>
              <a:rPr lang="el-GR" sz="1400" dirty="0" smtClean="0"/>
              <a:t>μικρές διαφορές θερμοκρασίας </a:t>
            </a:r>
            <a:r>
              <a:rPr lang="el-GR" sz="1400" dirty="0" smtClean="0">
                <a:sym typeface="Wingdings" pitchFamily="2" charset="2"/>
              </a:rPr>
              <a:t> </a:t>
            </a:r>
            <a:r>
              <a:rPr lang="el-GR" sz="1400" dirty="0" smtClean="0"/>
              <a:t>έλεγχο </a:t>
            </a:r>
            <a:r>
              <a:rPr lang="el-GR" sz="1400" dirty="0"/>
              <a:t>της κυκλοφορίας του αίματος, διαφόρων φλεγμονών, όγκων και πολλών άλλων δυσλειτουργιών. </a:t>
            </a:r>
            <a:endParaRPr lang="el-GR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l-GR" sz="1400" dirty="0" smtClean="0"/>
              <a:t>Δακτυλίδια ψυχολογικής διάθεσης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204864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88640"/>
            <a:ext cx="2592288" cy="16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372200" y="188640"/>
            <a:ext cx="2542867" cy="1656184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88640"/>
            <a:ext cx="25202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Εφαρμογή των πολυμερών υγρών </a:t>
            </a:r>
            <a:br>
              <a:rPr lang="el-GR" sz="3200" b="1" dirty="0" smtClean="0"/>
            </a:br>
            <a:r>
              <a:rPr lang="el-GR" sz="3200" b="1" dirty="0" smtClean="0"/>
              <a:t>κρυστάλλων σε αλεξίσφαιρα γιλέκα και κράνη</a:t>
            </a:r>
          </a:p>
          <a:p>
            <a:pPr algn="just"/>
            <a:endParaRPr lang="el-GR" sz="3200" dirty="0" smtClean="0"/>
          </a:p>
          <a:p>
            <a:pPr algn="just">
              <a:buNone/>
            </a:pPr>
            <a:r>
              <a:rPr lang="el-GR" sz="2400" dirty="0" smtClean="0"/>
              <a:t>Άκαμπτα πολυμερή μακριάς αλυσίδας, με ισχυρές </a:t>
            </a:r>
            <a:r>
              <a:rPr lang="el-GR" sz="2400" dirty="0" err="1" smtClean="0"/>
              <a:t>διαμοριακές</a:t>
            </a:r>
            <a:r>
              <a:rPr lang="el-GR" sz="2400" dirty="0" smtClean="0"/>
              <a:t> αλληλεπιδράσεις, είναι αρκετά ισχυρά για να αντέξουν την πρόσκρουση σφαιρών.</a:t>
            </a:r>
          </a:p>
          <a:p>
            <a:pPr>
              <a:buNone/>
            </a:pPr>
            <a:endParaRPr lang="el-GR" sz="3200" dirty="0" smtClean="0"/>
          </a:p>
          <a:p>
            <a:pPr>
              <a:buNone/>
            </a:pPr>
            <a:endParaRPr lang="el-GR" sz="3200" dirty="0" smtClean="0"/>
          </a:p>
          <a:p>
            <a:pPr>
              <a:buNone/>
            </a:pP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33056"/>
            <a:ext cx="3384376" cy="248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449999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1051</TotalTime>
  <Words>903</Words>
  <Application>Microsoft Office PowerPoint</Application>
  <PresentationFormat>Προβολή στην οθόνη (4:3)</PresentationFormat>
  <Paragraphs>125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Ζωντάνια</vt:lpstr>
      <vt:lpstr>ΥΓΡΟΙ ΚΡΥΣΤΑΛΛΟΙ  &amp; ΕΦΑΡΜΟΓΕΣ </vt:lpstr>
      <vt:lpstr>Λίγη Ιστορία…</vt:lpstr>
      <vt:lpstr>Οξύμωρο σχήμα… Υγροί κρύσταλλοι.!!</vt:lpstr>
      <vt:lpstr>Κατηγορίες υγρών κρυστάλλων</vt:lpstr>
      <vt:lpstr>Εφαρμογές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Υγροί Κρύσταλλοι στην φύση: γυμνοσάλιαγκες και σαλιγκάρια</vt:lpstr>
      <vt:lpstr>Φωτο-ευθυγράμμιση </vt:lpstr>
      <vt:lpstr>Εφαρμογές φωτο-ευθυγράμμισης</vt:lpstr>
      <vt:lpstr>Πρόσφατες εφαρμογές</vt:lpstr>
      <vt:lpstr>Βιβλιογραφία</vt:lpstr>
      <vt:lpstr>ΕΥΧΑΡΙΣΤΩ ΓΙΑ ΤΗΝ ΠΡΟΣΟΧΗ ΣΑΣ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ΥΓΡΟΙ ΚΡΥΣΤΑΛΛΟΙ</dc:title>
  <dc:creator>Eirini</dc:creator>
  <cp:lastModifiedBy>Eirini</cp:lastModifiedBy>
  <cp:revision>96</cp:revision>
  <dcterms:created xsi:type="dcterms:W3CDTF">2015-04-17T19:15:16Z</dcterms:created>
  <dcterms:modified xsi:type="dcterms:W3CDTF">2015-04-19T15:23:30Z</dcterms:modified>
</cp:coreProperties>
</file>